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414" r:id="rId4"/>
    <p:sldId id="415" r:id="rId5"/>
    <p:sldId id="416" r:id="rId6"/>
    <p:sldId id="406" r:id="rId7"/>
    <p:sldId id="417" r:id="rId8"/>
    <p:sldId id="418" r:id="rId9"/>
    <p:sldId id="420" r:id="rId10"/>
    <p:sldId id="425" r:id="rId11"/>
    <p:sldId id="427" r:id="rId12"/>
    <p:sldId id="428" r:id="rId13"/>
    <p:sldId id="429" r:id="rId14"/>
    <p:sldId id="426" r:id="rId15"/>
    <p:sldId id="430" r:id="rId16"/>
    <p:sldId id="431" r:id="rId17"/>
    <p:sldId id="422" r:id="rId18"/>
    <p:sldId id="423" r:id="rId19"/>
    <p:sldId id="432" r:id="rId20"/>
    <p:sldId id="42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r Marsicano" initials="CM" lastIdx="1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9840"/>
    <a:srgbClr val="449CC5"/>
    <a:srgbClr val="893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7"/>
    <p:restoredTop sz="94654"/>
  </p:normalViewPr>
  <p:slideViewPr>
    <p:cSldViewPr snapToGrid="0" snapToObjects="1">
      <p:cViewPr>
        <p:scale>
          <a:sx n="87" d="100"/>
          <a:sy n="87" d="100"/>
        </p:scale>
        <p:origin x="17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6T10:08:36.850" idx="9">
    <p:pos x="10" y="10"/>
    <p:text>We have the three theory models animated and ready to go. However, I can understand how we might want to cut them for time.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1:13.342" idx="15">
    <p:pos x="10" y="10"/>
    <p:text>Please include any tables you think are necessary, Marieta.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1:27.813" idx="16">
    <p:pos x="10" y="10"/>
    <p:text/>
    <p:extLst>
      <p:ext uri="{C676402C-5697-4E1C-873F-D02D1690AC5C}">
        <p15:threadingInfo xmlns:p15="http://schemas.microsoft.com/office/powerpoint/2012/main" timeZoneBias="300"/>
      </p:ext>
    </p:extLst>
  </p:cm>
  <p:cm authorId="1" dt="2018-03-19T16:21:32.476" idx="17">
    <p:pos x="106" y="106"/>
    <p:text>We'll edit if there is any change. 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1:27.813" idx="16">
    <p:pos x="10" y="10"/>
    <p:text/>
    <p:extLst>
      <p:ext uri="{C676402C-5697-4E1C-873F-D02D1690AC5C}">
        <p15:threadingInfo xmlns:p15="http://schemas.microsoft.com/office/powerpoint/2012/main" timeZoneBias="300"/>
      </p:ext>
    </p:extLst>
  </p:cm>
  <p:cm authorId="1" dt="2018-03-19T16:21:32.476" idx="17">
    <p:pos x="106" y="106"/>
    <p:text>We'll edit if there is any change. 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5:57:05.519" idx="10">
    <p:pos x="1361" y="1177"/>
    <p:text>Model however you want, Marieta. </p:text>
    <p:extLst>
      <p:ext uri="{C676402C-5697-4E1C-873F-D02D1690AC5C}">
        <p15:threadingInfo xmlns:p15="http://schemas.microsoft.com/office/powerpoint/2012/main" timeZoneBias="300"/>
      </p:ext>
    </p:extLst>
  </p:cm>
  <p:cm authorId="1" dt="2018-03-19T15:59:33.189" idx="11">
    <p:pos x="1361" y="1273"/>
    <p:text>The letters are there so it'll be easy to write out a model.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20:56.952" idx="13">
    <p:pos x="10" y="10"/>
    <p:text>I'll make this graph - CRM</p:text>
    <p:extLst>
      <p:ext uri="{C676402C-5697-4E1C-873F-D02D1690AC5C}">
        <p15:threadingInfo xmlns:p15="http://schemas.microsoft.com/office/powerpoint/2012/main" timeZoneBias="30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hdphoto1.wdp>
</file>

<file path=ppt/media/image10.png>
</file>

<file path=ppt/media/image11.png>
</file>

<file path=ppt/media/image12.png>
</file>

<file path=ppt/media/image14.png>
</file>

<file path=ppt/media/image15.tiff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D42BF-BF30-794B-8C21-6B17B205660D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EA782-471B-744D-9A2B-8C644FFB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96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Prospective</a:t>
            </a:r>
            <a:r>
              <a:rPr lang="en-US" baseline="0" dirty="0"/>
              <a:t> postsecondary college students must carefully weigh the decision of whether or not to invest in human capital development.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Regardless of the minimum wage status or discourse, some students will choose to enroll and others will not.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We’re interested instead in those students at the margins of enrollment who may base their HC investment decision based on consideration of their job status and financial liquidity.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/>
              <a:t>Both financial liquidity and job status stand to change with an exogenous policy change, a minimum wage increase.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We can imagine a minimum wage increase may contributing to two different outcomes, with a number of different potential underlying mechanisms for each.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864EFB-0B30-894E-B7B3-99514637AE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19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E9608-B50B-B843-BE94-8B3ABAD6A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1946"/>
            <a:ext cx="9144000" cy="177661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1AF65-87D8-7940-B7E5-2E0D25556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01651"/>
            <a:ext cx="9144000" cy="3384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5A167-807E-2448-AF61-0BBCE548F411}"/>
              </a:ext>
            </a:extLst>
          </p:cNvPr>
          <p:cNvSpPr txBox="1"/>
          <p:nvPr userDrawn="1"/>
        </p:nvSpPr>
        <p:spPr>
          <a:xfrm>
            <a:off x="8616462" y="6248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E7E48E-C502-7B4C-BF42-6B2A7B069754}"/>
              </a:ext>
            </a:extLst>
          </p:cNvPr>
          <p:cNvSpPr/>
          <p:nvPr userDrawn="1"/>
        </p:nvSpPr>
        <p:spPr>
          <a:xfrm>
            <a:off x="914400" y="0"/>
            <a:ext cx="10315575" cy="411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1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205F-9689-AE4F-A5C8-6FD783233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F69919-5FB2-E34E-AEDA-4F22F0B7A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D4577-5EA1-224D-A12C-94EACA360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E4D02-1D8A-CA42-BC44-0029E8BED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078C1-F6E7-FC44-945D-44B66D359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98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D8F0F-97A9-AF4E-A42D-4519B8F386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3440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F96905-612D-3841-BE90-5F684534E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34401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283AFA1-90CA-F34B-9E5C-BD12DD75E3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149" y="33732"/>
            <a:ext cx="2743200" cy="365125"/>
          </a:xfrm>
        </p:spPr>
        <p:txBody>
          <a:bodyPr/>
          <a:lstStyle/>
          <a:p>
            <a:r>
              <a:rPr lang="en-US" dirty="0"/>
              <a:t>Tuesday, March 27, 2018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DA41F71-2F3D-1F43-B3AC-5CD6AAA34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1506" y="33731"/>
            <a:ext cx="6599939" cy="365125"/>
          </a:xfrm>
        </p:spPr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C9A9069-84E1-E845-926E-8FDE36A3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466" y="33730"/>
            <a:ext cx="1064334" cy="365125"/>
          </a:xfrm>
        </p:spPr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20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4253" y="762000"/>
            <a:ext cx="10363200" cy="7540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8016" y="1727200"/>
            <a:ext cx="10359437" cy="39049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5243CE4-6D7B-9F45-BC8C-D5D20609C4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149" y="33732"/>
            <a:ext cx="2743200" cy="365125"/>
          </a:xfrm>
        </p:spPr>
        <p:txBody>
          <a:bodyPr/>
          <a:lstStyle/>
          <a:p>
            <a:r>
              <a:rPr lang="en-US" dirty="0"/>
              <a:t>Tuesday, March 27, 2018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A5743EA-38FA-3B4E-8A5A-DE120262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1506" y="33731"/>
            <a:ext cx="6599939" cy="365125"/>
          </a:xfrm>
        </p:spPr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2F7E6A-A5A9-334C-851E-9EB40ADAE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466" y="33730"/>
            <a:ext cx="1064334" cy="365125"/>
          </a:xfrm>
        </p:spPr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36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C25C8-108D-B148-970A-88AA8FC86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26EA4-CA8B-444D-9EC6-28F7532D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3D0F6-8DBE-784B-B45E-12978966E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B3407-95D7-A44F-980D-D19EAA52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113E40-06C9-5842-B18A-C995EE4FD37C}"/>
              </a:ext>
            </a:extLst>
          </p:cNvPr>
          <p:cNvCxnSpPr/>
          <p:nvPr userDrawn="1"/>
        </p:nvCxnSpPr>
        <p:spPr>
          <a:xfrm>
            <a:off x="838200" y="432593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045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6C231B0-74C4-954E-A9B1-7ACC7F3292A0}"/>
              </a:ext>
            </a:extLst>
          </p:cNvPr>
          <p:cNvSpPr/>
          <p:nvPr userDrawn="1"/>
        </p:nvSpPr>
        <p:spPr>
          <a:xfrm>
            <a:off x="2570922" y="5592417"/>
            <a:ext cx="7739269" cy="12655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27AB17-A3CC-5246-AF20-C95DE18D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324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19AF9-B767-564B-9A62-18A693106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32971"/>
            <a:ext cx="10515600" cy="264010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0739E-D8C6-8C4E-B9D4-374D225AE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16AE9-D419-2440-B836-95D0734F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A2272-B0B9-FE42-892E-B040E1C7E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0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33E5E-1D1F-874C-B302-1CAD756DD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C004-D287-4F4E-9455-268EED7484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46077" cy="38131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2BE25-7DCD-CD40-BC17-1E623B99A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246077" cy="38131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44446-1702-8B4E-A7DB-0A5FCF719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6764-BBE8-B146-AFA8-166253FB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84E2F-92FE-704F-B1C2-146C5B2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CFFD77-CFA9-9E48-A94C-57B33D2F1111}"/>
              </a:ext>
            </a:extLst>
          </p:cNvPr>
          <p:cNvCxnSpPr/>
          <p:nvPr userDrawn="1"/>
        </p:nvCxnSpPr>
        <p:spPr>
          <a:xfrm>
            <a:off x="838200" y="432593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229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CE62A-54F0-6846-8823-C78AB40AF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2B43F-63EC-F84B-BBE5-D2B59C00F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2A915C-5EC4-CC4E-8BE9-F6E40201B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1571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A47B3-4B83-FE4D-A0E7-3EF553E44B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87CE1C-361A-1A42-BA70-2E164E91A8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1571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A67764-53DF-3F45-8CFF-BA4BE930F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7301E9-F8C0-994C-A731-E8A4C939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CAA399-8D54-BC46-BE00-B3335BDC9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42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56091-A6AA-0E4C-899E-0D4DC781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A1764-0159-034C-8E13-8DCD0AD61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B07432-BC83-844E-B5AE-6A7C6F28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BF109-4D01-7448-9BF0-91AEE223D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5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B666AD-B38E-E04A-911E-246DC6403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DB7625-EA65-E642-B993-6DC3224C0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36D45-CFC0-D34E-9BC9-B5FA08573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51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7EB9C-FE2A-BB47-BF6F-FD61D6E34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55E6F-5B51-1A41-A09B-C5581E6B3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59275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D0AF4E-11DB-7C41-81D3-96393AF1D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5227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B8C9E-39E0-8E4E-A89E-5A6F5C0C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6403C-435C-4A45-98CA-BFE89D244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B154A-BBB3-1449-890D-6D3A5A9E5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9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2BE37-8CDB-8D4B-9925-7F9AF720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186AF-DC5F-8F46-ABB8-F9EB14152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6513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72AB6-147C-F943-8EBE-F6FF71DA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5814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73D13-05D4-4A41-A243-9515C108D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0CB09-B14D-294F-B099-F3D49A0F8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DB65B-D604-3144-9167-F1DC2EDE1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0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784C0-9AE9-B841-8F4F-1AFC53B25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112" y="432593"/>
            <a:ext cx="104536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2C95F-77EF-8A47-91EB-6AC5AE3CD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112" y="1825625"/>
            <a:ext cx="10453688" cy="3749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2CD41-8EFF-3D4F-81E4-6596E5357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149" y="337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89308E"/>
                </a:solidFill>
              </a:defRPr>
            </a:lvl1pPr>
          </a:lstStyle>
          <a:p>
            <a:r>
              <a:rPr lang="en-US" dirty="0"/>
              <a:t>Tuesday, March 27,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2C05C-0ACD-4C47-9F2E-F92E54CC6F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91506" y="33731"/>
            <a:ext cx="6599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449CC5"/>
                </a:solidFill>
              </a:defRPr>
            </a:lvl1pPr>
          </a:lstStyle>
          <a:p>
            <a:r>
              <a:rPr lang="en-US" dirty="0"/>
              <a:t>Minimum Wage and Tertiary Attainment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C4069-75D0-1A48-A734-360436BC4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89466" y="33730"/>
            <a:ext cx="10643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b="1">
                <a:solidFill>
                  <a:srgbClr val="F59840"/>
                </a:solidFill>
              </a:defRPr>
            </a:lvl1pPr>
          </a:lstStyle>
          <a:p>
            <a:fld id="{78BFE594-31C3-5441-8F04-C3D08DF72EE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0F8F445-743C-9C45-A9E0-217D240E83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6476" t="17351" r="69146" b="12384"/>
          <a:stretch/>
        </p:blipFill>
        <p:spPr>
          <a:xfrm>
            <a:off x="11407656" y="33730"/>
            <a:ext cx="744710" cy="763744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AFC464C-DAA6-5A4F-892F-4990FEFD1E78}"/>
              </a:ext>
            </a:extLst>
          </p:cNvPr>
          <p:cNvCxnSpPr/>
          <p:nvPr userDrawn="1"/>
        </p:nvCxnSpPr>
        <p:spPr>
          <a:xfrm>
            <a:off x="838480" y="432593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A314BB3-08E3-3C45-8085-C56DDED6D00E}"/>
              </a:ext>
            </a:extLst>
          </p:cNvPr>
          <p:cNvCxnSpPr>
            <a:cxnSpLocks/>
          </p:cNvCxnSpPr>
          <p:nvPr userDrawn="1"/>
        </p:nvCxnSpPr>
        <p:spPr>
          <a:xfrm flipV="1">
            <a:off x="3581400" y="33733"/>
            <a:ext cx="0" cy="365125"/>
          </a:xfrm>
          <a:prstGeom prst="line">
            <a:avLst/>
          </a:prstGeom>
          <a:ln>
            <a:solidFill>
              <a:srgbClr val="F59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96837CA-8D90-9B4F-818A-4786B3ECA447}"/>
              </a:ext>
            </a:extLst>
          </p:cNvPr>
          <p:cNvCxnSpPr>
            <a:cxnSpLocks/>
          </p:cNvCxnSpPr>
          <p:nvPr userDrawn="1"/>
        </p:nvCxnSpPr>
        <p:spPr>
          <a:xfrm>
            <a:off x="213360" y="945752"/>
            <a:ext cx="0" cy="2440147"/>
          </a:xfrm>
          <a:prstGeom prst="line">
            <a:avLst/>
          </a:prstGeom>
          <a:ln w="28575">
            <a:solidFill>
              <a:srgbClr val="449C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8A285B8-4874-4C44-BE27-52B39936F215}"/>
              </a:ext>
            </a:extLst>
          </p:cNvPr>
          <p:cNvCxnSpPr>
            <a:cxnSpLocks/>
          </p:cNvCxnSpPr>
          <p:nvPr userDrawn="1"/>
        </p:nvCxnSpPr>
        <p:spPr>
          <a:xfrm>
            <a:off x="655320" y="3385899"/>
            <a:ext cx="0" cy="27101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6FEEAF8-C53F-944C-BF37-DC6E6B5B0B40}"/>
              </a:ext>
            </a:extLst>
          </p:cNvPr>
          <p:cNvCxnSpPr>
            <a:cxnSpLocks/>
          </p:cNvCxnSpPr>
          <p:nvPr userDrawn="1"/>
        </p:nvCxnSpPr>
        <p:spPr>
          <a:xfrm>
            <a:off x="365760" y="945752"/>
            <a:ext cx="0" cy="4629614"/>
          </a:xfrm>
          <a:prstGeom prst="line">
            <a:avLst/>
          </a:prstGeom>
          <a:ln>
            <a:solidFill>
              <a:srgbClr val="F59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9CABEDE-6BF2-FE44-BBCD-EC42A1BD4DE4}"/>
              </a:ext>
            </a:extLst>
          </p:cNvPr>
          <p:cNvCxnSpPr>
            <a:cxnSpLocks/>
          </p:cNvCxnSpPr>
          <p:nvPr userDrawn="1"/>
        </p:nvCxnSpPr>
        <p:spPr>
          <a:xfrm>
            <a:off x="518160" y="945752"/>
            <a:ext cx="0" cy="3073479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DE6AB6-42C9-0547-A6C6-48B3D21F5512}"/>
              </a:ext>
            </a:extLst>
          </p:cNvPr>
          <p:cNvCxnSpPr>
            <a:cxnSpLocks/>
          </p:cNvCxnSpPr>
          <p:nvPr userDrawn="1"/>
        </p:nvCxnSpPr>
        <p:spPr>
          <a:xfrm>
            <a:off x="518160" y="4428092"/>
            <a:ext cx="0" cy="2429908"/>
          </a:xfrm>
          <a:prstGeom prst="line">
            <a:avLst/>
          </a:prstGeom>
          <a:ln w="28575">
            <a:solidFill>
              <a:srgbClr val="449C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0EDB154-C83B-DE4E-94C4-9CB4FEEABD6B}"/>
              </a:ext>
            </a:extLst>
          </p:cNvPr>
          <p:cNvCxnSpPr>
            <a:cxnSpLocks/>
          </p:cNvCxnSpPr>
          <p:nvPr userDrawn="1"/>
        </p:nvCxnSpPr>
        <p:spPr>
          <a:xfrm>
            <a:off x="655320" y="945752"/>
            <a:ext cx="0" cy="1736488"/>
          </a:xfrm>
          <a:prstGeom prst="line">
            <a:avLst/>
          </a:prstGeom>
          <a:ln w="28575">
            <a:solidFill>
              <a:srgbClr val="893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2AE3F79-205F-C144-B1E2-CA6D069686CB}"/>
              </a:ext>
            </a:extLst>
          </p:cNvPr>
          <p:cNvCxnSpPr>
            <a:cxnSpLocks/>
          </p:cNvCxnSpPr>
          <p:nvPr userDrawn="1"/>
        </p:nvCxnSpPr>
        <p:spPr>
          <a:xfrm>
            <a:off x="213360" y="3705064"/>
            <a:ext cx="0" cy="3152936"/>
          </a:xfrm>
          <a:prstGeom prst="line">
            <a:avLst/>
          </a:prstGeom>
          <a:ln w="19050">
            <a:solidFill>
              <a:srgbClr val="893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212CF5-8E5E-1F41-B5A4-8793CE9A0D4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245301" y="33730"/>
            <a:ext cx="0" cy="365125"/>
          </a:xfrm>
          <a:prstGeom prst="line">
            <a:avLst/>
          </a:prstGeom>
          <a:ln>
            <a:solidFill>
              <a:srgbClr val="893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BE0A8C9F-9F74-CF42-B636-18186D9A71D0}"/>
              </a:ext>
            </a:extLst>
          </p:cNvPr>
          <p:cNvSpPr/>
          <p:nvPr userDrawn="1"/>
        </p:nvSpPr>
        <p:spPr>
          <a:xfrm>
            <a:off x="2619367" y="5758992"/>
            <a:ext cx="264728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/>
              <a:t>Dr. </a:t>
            </a:r>
            <a:r>
              <a:rPr lang="en-US" sz="1400" b="1" dirty="0" err="1"/>
              <a:t>Marieta</a:t>
            </a:r>
            <a:r>
              <a:rPr lang="en-US" sz="1400" b="1" dirty="0"/>
              <a:t> </a:t>
            </a:r>
            <a:r>
              <a:rPr lang="en-US" sz="1400" b="1" dirty="0" err="1"/>
              <a:t>Velikova</a:t>
            </a:r>
            <a:endParaRPr lang="en-US" sz="1400" b="1" dirty="0"/>
          </a:p>
          <a:p>
            <a:pPr algn="ctr"/>
            <a:r>
              <a:rPr lang="en-US" sz="1400" i="1" dirty="0"/>
              <a:t>Belmont University</a:t>
            </a:r>
          </a:p>
          <a:p>
            <a:pPr algn="ctr"/>
            <a:r>
              <a:rPr lang="en-US" sz="1400" i="1" dirty="0">
                <a:solidFill>
                  <a:schemeClr val="tx1"/>
                </a:solidFill>
              </a:rPr>
              <a:t>marieta.velikova@belmont.edu  </a:t>
            </a:r>
          </a:p>
          <a:p>
            <a:pPr algn="ctr"/>
            <a:r>
              <a:rPr lang="en-US" sz="1400" i="1" dirty="0"/>
              <a:t>      </a:t>
            </a:r>
            <a:r>
              <a:rPr lang="en-US" sz="1400" i="0" dirty="0"/>
              <a:t>@</a:t>
            </a:r>
            <a:r>
              <a:rPr lang="en-US" sz="1400" i="0" dirty="0" err="1"/>
              <a:t>BelmontMassey</a:t>
            </a:r>
            <a:r>
              <a:rPr lang="en-US" sz="1400" i="0" dirty="0"/>
              <a:t> </a:t>
            </a:r>
            <a:r>
              <a:rPr lang="en-US" sz="1400" i="1" dirty="0"/>
              <a:t>	</a:t>
            </a:r>
            <a:endParaRPr lang="en-US" sz="800" b="1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5410443-6612-C14F-B272-D513B7F36BE9}"/>
              </a:ext>
            </a:extLst>
          </p:cNvPr>
          <p:cNvSpPr/>
          <p:nvPr userDrawn="1"/>
        </p:nvSpPr>
        <p:spPr>
          <a:xfrm>
            <a:off x="6956048" y="5758992"/>
            <a:ext cx="33334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/>
              <a:t>Christopher R. Marsicano</a:t>
            </a:r>
          </a:p>
          <a:p>
            <a:pPr algn="ctr"/>
            <a:r>
              <a:rPr lang="en-US" sz="1400" i="1" dirty="0"/>
              <a:t>Vanderbilt University</a:t>
            </a:r>
          </a:p>
          <a:p>
            <a:pPr algn="ctr"/>
            <a:r>
              <a:rPr lang="en-US" sz="1400" i="1" dirty="0"/>
              <a:t>christopher.marsicano@vanderbilt.edu</a:t>
            </a:r>
          </a:p>
          <a:p>
            <a:pPr algn="ctr"/>
            <a:r>
              <a:rPr lang="en-US" sz="1400" i="1" dirty="0"/>
              <a:t>       </a:t>
            </a:r>
            <a:r>
              <a:rPr lang="en-US" sz="1400" i="0" dirty="0"/>
              <a:t>@ChrisMarsicano </a:t>
            </a:r>
            <a:r>
              <a:rPr lang="en-US" sz="1400" i="1" dirty="0"/>
              <a:t>	</a:t>
            </a:r>
            <a:endParaRPr lang="en-US" sz="800" b="1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FAB800D-CE8B-3D49-A338-F7A96708F834}"/>
              </a:ext>
            </a:extLst>
          </p:cNvPr>
          <p:cNvCxnSpPr>
            <a:cxnSpLocks/>
          </p:cNvCxnSpPr>
          <p:nvPr userDrawn="1"/>
        </p:nvCxnSpPr>
        <p:spPr>
          <a:xfrm flipV="1">
            <a:off x="836149" y="67468"/>
            <a:ext cx="0" cy="365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C38C64-7AF5-FE4D-BAE4-7C970AB55DA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353799" y="102270"/>
            <a:ext cx="0" cy="3311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E211B7C8-6D97-5349-B7B6-90E6E2AC77EC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20472" y="102270"/>
            <a:ext cx="825783" cy="807072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82D35E6-549C-F440-A1C7-91E8A1CA5076}"/>
              </a:ext>
            </a:extLst>
          </p:cNvPr>
          <p:cNvCxnSpPr>
            <a:cxnSpLocks/>
          </p:cNvCxnSpPr>
          <p:nvPr userDrawn="1"/>
        </p:nvCxnSpPr>
        <p:spPr>
          <a:xfrm>
            <a:off x="11552872" y="746003"/>
            <a:ext cx="0" cy="24401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8BBCBF1E-B981-6248-9F34-B2302EA8D203}"/>
              </a:ext>
            </a:extLst>
          </p:cNvPr>
          <p:cNvCxnSpPr>
            <a:cxnSpLocks/>
          </p:cNvCxnSpPr>
          <p:nvPr userDrawn="1"/>
        </p:nvCxnSpPr>
        <p:spPr>
          <a:xfrm>
            <a:off x="11994832" y="746003"/>
            <a:ext cx="0" cy="5150248"/>
          </a:xfrm>
          <a:prstGeom prst="line">
            <a:avLst/>
          </a:prstGeom>
          <a:ln w="12700">
            <a:solidFill>
              <a:srgbClr val="893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A0C885D-8426-B944-A6FF-70D3214D6F0D}"/>
              </a:ext>
            </a:extLst>
          </p:cNvPr>
          <p:cNvCxnSpPr>
            <a:cxnSpLocks/>
          </p:cNvCxnSpPr>
          <p:nvPr userDrawn="1"/>
        </p:nvCxnSpPr>
        <p:spPr>
          <a:xfrm>
            <a:off x="11705272" y="746003"/>
            <a:ext cx="0" cy="1736488"/>
          </a:xfrm>
          <a:prstGeom prst="line">
            <a:avLst/>
          </a:prstGeom>
          <a:ln w="22225">
            <a:solidFill>
              <a:srgbClr val="893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6160154-6D1C-684B-968D-97354D31233A}"/>
              </a:ext>
            </a:extLst>
          </p:cNvPr>
          <p:cNvCxnSpPr>
            <a:cxnSpLocks/>
          </p:cNvCxnSpPr>
          <p:nvPr userDrawn="1"/>
        </p:nvCxnSpPr>
        <p:spPr>
          <a:xfrm>
            <a:off x="11857672" y="746003"/>
            <a:ext cx="0" cy="3073479"/>
          </a:xfrm>
          <a:prstGeom prst="line">
            <a:avLst/>
          </a:prstGeom>
          <a:ln w="28575">
            <a:solidFill>
              <a:srgbClr val="F59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5BF34AE-128E-8E48-86E7-E7026EC27AC2}"/>
              </a:ext>
            </a:extLst>
          </p:cNvPr>
          <p:cNvCxnSpPr>
            <a:cxnSpLocks/>
          </p:cNvCxnSpPr>
          <p:nvPr userDrawn="1"/>
        </p:nvCxnSpPr>
        <p:spPr>
          <a:xfrm>
            <a:off x="11857672" y="4228343"/>
            <a:ext cx="0" cy="24299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E9E226C-7C56-BC4B-B278-DE05C896C0A0}"/>
              </a:ext>
            </a:extLst>
          </p:cNvPr>
          <p:cNvCxnSpPr>
            <a:cxnSpLocks/>
          </p:cNvCxnSpPr>
          <p:nvPr userDrawn="1"/>
        </p:nvCxnSpPr>
        <p:spPr>
          <a:xfrm>
            <a:off x="11552872" y="3360099"/>
            <a:ext cx="0" cy="1554801"/>
          </a:xfrm>
          <a:prstGeom prst="line">
            <a:avLst/>
          </a:prstGeom>
          <a:ln w="6350">
            <a:solidFill>
              <a:srgbClr val="F59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2EE4849-816F-0645-A021-8BB6DB482D8A}"/>
              </a:ext>
            </a:extLst>
          </p:cNvPr>
          <p:cNvCxnSpPr>
            <a:cxnSpLocks/>
          </p:cNvCxnSpPr>
          <p:nvPr userDrawn="1"/>
        </p:nvCxnSpPr>
        <p:spPr>
          <a:xfrm>
            <a:off x="11704319" y="2691604"/>
            <a:ext cx="953" cy="3212288"/>
          </a:xfrm>
          <a:prstGeom prst="line">
            <a:avLst/>
          </a:prstGeom>
          <a:ln w="22225">
            <a:solidFill>
              <a:srgbClr val="449C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84">
            <a:extLst>
              <a:ext uri="{FF2B5EF4-FFF2-40B4-BE49-F238E27FC236}">
                <a16:creationId xmlns:a16="http://schemas.microsoft.com/office/drawing/2014/main" id="{83BF13F1-8CA1-2E48-907B-05E58C15DCFA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80751" y="6413108"/>
            <a:ext cx="332667" cy="33266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2219CFA-F56C-9E4C-8DD2-134EABD39717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32262" y="6413109"/>
            <a:ext cx="332667" cy="33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7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comments" Target="../comments/comment11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86DA5-35CC-8549-8D24-1886CDFB9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9253" y="717630"/>
            <a:ext cx="10193312" cy="1366003"/>
          </a:xfrm>
        </p:spPr>
        <p:txBody>
          <a:bodyPr anchor="t">
            <a:normAutofit/>
          </a:bodyPr>
          <a:lstStyle/>
          <a:p>
            <a:r>
              <a:rPr lang="en-US" sz="4400" dirty="0"/>
              <a:t>Minimum Wage Legislation and </a:t>
            </a:r>
            <a:br>
              <a:rPr lang="en-US" sz="4400" dirty="0"/>
            </a:br>
            <a:r>
              <a:rPr lang="en-US" sz="4400" dirty="0"/>
              <a:t>Tertiary Education Attainment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3C8030-ABE3-6F43-BC67-3828C84DB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8849"/>
            <a:ext cx="9144000" cy="3392461"/>
          </a:xfrm>
        </p:spPr>
        <p:txBody>
          <a:bodyPr>
            <a:normAutofit/>
          </a:bodyPr>
          <a:lstStyle/>
          <a:p>
            <a:endParaRPr lang="en-US" sz="900" i="1" dirty="0"/>
          </a:p>
          <a:p>
            <a:r>
              <a:rPr lang="en-US" sz="2100" i="1" dirty="0"/>
              <a:t>Financing Higher Education</a:t>
            </a:r>
          </a:p>
          <a:p>
            <a:r>
              <a:rPr lang="en-US" sz="2100" dirty="0"/>
              <a:t>Tue, March 27, 8:00 to 9:30am, </a:t>
            </a:r>
          </a:p>
          <a:p>
            <a:r>
              <a:rPr lang="en-US" sz="2100" dirty="0"/>
              <a:t>Hilton </a:t>
            </a:r>
            <a:r>
              <a:rPr lang="en-US" sz="2100" dirty="0" err="1"/>
              <a:t>Reforma</a:t>
            </a:r>
            <a:r>
              <a:rPr lang="en-US" sz="2100" dirty="0"/>
              <a:t>, 2nd Floor, Don Diego 1 Section C</a:t>
            </a:r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710483-85D8-7F43-B134-E63F8E356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5482" y="21307"/>
            <a:ext cx="418085" cy="4180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477B5A-2257-AF45-8F22-4E1F36F56386}"/>
              </a:ext>
            </a:extLst>
          </p:cNvPr>
          <p:cNvSpPr/>
          <p:nvPr/>
        </p:nvSpPr>
        <p:spPr>
          <a:xfrm>
            <a:off x="1243014" y="21307"/>
            <a:ext cx="100895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Tweets welcome: @ChrisMarsicano @</a:t>
            </a:r>
            <a:r>
              <a:rPr lang="en-US" dirty="0" err="1"/>
              <a:t>vupeabody</a:t>
            </a:r>
            <a:r>
              <a:rPr lang="en-US" dirty="0"/>
              <a:t> @</a:t>
            </a:r>
            <a:r>
              <a:rPr lang="en-US" dirty="0" err="1"/>
              <a:t>BelmontMassey</a:t>
            </a:r>
            <a:r>
              <a:rPr lang="en-US" dirty="0"/>
              <a:t> #</a:t>
            </a:r>
            <a:r>
              <a:rPr lang="en-US" dirty="0" err="1"/>
              <a:t>minimumwage</a:t>
            </a:r>
            <a:r>
              <a:rPr lang="en-US" dirty="0"/>
              <a:t> #CIES2018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33BEEB-8565-864C-BF1E-3003EAC17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1252" y="3925079"/>
            <a:ext cx="6069496" cy="160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47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16187-9B1C-E547-BEB4-AD19C8638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28"/>
          <a:stretch/>
        </p:blipFill>
        <p:spPr>
          <a:xfrm>
            <a:off x="2859482" y="845615"/>
            <a:ext cx="6534945" cy="480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72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10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7D0FDC2-4715-5B4C-BA17-11864CCAB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482" y="811878"/>
            <a:ext cx="6547834" cy="474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10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8151B9-D213-6549-B686-11FEF12D32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"/>
          <a:stretch/>
        </p:blipFill>
        <p:spPr>
          <a:xfrm>
            <a:off x="2949676" y="811878"/>
            <a:ext cx="6457639" cy="475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59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12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B69496-3547-9542-8B4E-B926FAC64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"/>
          <a:stretch/>
        </p:blipFill>
        <p:spPr>
          <a:xfrm>
            <a:off x="3008670" y="811878"/>
            <a:ext cx="6501729" cy="475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96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3D4216-7B43-954A-81E7-1CBC72074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482" y="811878"/>
            <a:ext cx="6534945" cy="474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2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160450-B4BA-EF4A-85DD-4A11D7F1E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69"/>
          <a:stretch/>
        </p:blipFill>
        <p:spPr>
          <a:xfrm>
            <a:off x="2859482" y="811878"/>
            <a:ext cx="6534945" cy="465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132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15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75B5AA-972A-D543-B1DD-7DF12913E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482" y="811878"/>
            <a:ext cx="6534945" cy="475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594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2420AA2-33B6-CA41-9B61-8198F8E618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743223"/>
              </p:ext>
            </p:extLst>
          </p:nvPr>
        </p:nvGraphicFramePr>
        <p:xfrm>
          <a:off x="2312527" y="1425678"/>
          <a:ext cx="8166100" cy="4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Document" r:id="rId3" imgW="5943600" imgH="3314700" progId="Word.Document.12">
                  <p:embed/>
                </p:oleObj>
              </mc:Choice>
              <mc:Fallback>
                <p:oleObj name="Document" r:id="rId3" imgW="5943600" imgH="3314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12527" y="1425678"/>
                        <a:ext cx="8166100" cy="4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4717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E641-DCC0-AD41-A807-8B6BA52E738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825625"/>
            <a:ext cx="10453688" cy="3749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Across countries minimum wage is linked to tertiary attainment</a:t>
            </a:r>
          </a:p>
          <a:p>
            <a:r>
              <a:rPr lang="en-US" sz="2400" dirty="0"/>
              <a:t>β = </a:t>
            </a:r>
            <a:r>
              <a:rPr lang="en-US" dirty="0"/>
              <a:t>2.83</a:t>
            </a:r>
            <a:r>
              <a:rPr lang="en-US" baseline="30000" dirty="0"/>
              <a:t>**</a:t>
            </a:r>
            <a:endParaRPr lang="en-US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Limitations</a:t>
            </a:r>
          </a:p>
          <a:p>
            <a:r>
              <a:rPr lang="en-US" sz="2400" dirty="0"/>
              <a:t>Relational, not causal</a:t>
            </a:r>
          </a:p>
          <a:p>
            <a:pPr lvl="1"/>
            <a:r>
              <a:rPr lang="en-US" sz="2000" dirty="0"/>
              <a:t>Investment in higher education may coincide with minimum wage increase</a:t>
            </a:r>
          </a:p>
          <a:p>
            <a:pPr lvl="1"/>
            <a:r>
              <a:rPr lang="en-US" sz="2000" dirty="0"/>
              <a:t>Part of the platforms of Center-Left, Leftist, Social Democratic political parties</a:t>
            </a:r>
          </a:p>
          <a:p>
            <a:r>
              <a:rPr lang="en-US" sz="2400" dirty="0"/>
              <a:t>Sub-national minimum wages – Imprecise measure</a:t>
            </a:r>
          </a:p>
          <a:p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11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and Conclusion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18</a:t>
            </a:fld>
            <a:endParaRPr lang="en-US"/>
          </a:p>
        </p:txBody>
      </p:sp>
      <p:pic>
        <p:nvPicPr>
          <p:cNvPr id="10" name="Content Placeholder 3" descr="Figure2.png">
            <a:extLst>
              <a:ext uri="{FF2B5EF4-FFF2-40B4-BE49-F238E27FC236}">
                <a16:creationId xmlns:a16="http://schemas.microsoft.com/office/drawing/2014/main" id="{05C2AC28-8A03-6E42-9108-9ECF2C57A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74" r="-3874"/>
          <a:stretch>
            <a:fillRect/>
          </a:stretch>
        </p:blipFill>
        <p:spPr>
          <a:xfrm>
            <a:off x="2727167" y="1460091"/>
            <a:ext cx="7464278" cy="428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36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E641-DCC0-AD41-A807-8B6BA52E738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825625"/>
            <a:ext cx="10453688" cy="3749741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r>
              <a:rPr lang="en-US" dirty="0"/>
              <a:t>Background</a:t>
            </a:r>
          </a:p>
          <a:p>
            <a:r>
              <a:rPr lang="en-US" dirty="0"/>
              <a:t>Research Question</a:t>
            </a:r>
          </a:p>
          <a:p>
            <a:r>
              <a:rPr lang="en-US" dirty="0"/>
              <a:t>Theory of Action</a:t>
            </a:r>
          </a:p>
          <a:p>
            <a:r>
              <a:rPr lang="en-US" dirty="0"/>
              <a:t>Data and Methods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Discussion and Conclusions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553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C35D-0783-BE4B-A2EE-17C8D8C9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Questions or Comments?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13F95-6F7F-F240-A1AF-EA6308BB3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D5713-FD29-0049-A93E-A2E474AC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C7D25-F5D4-764E-B2D6-53D655776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2C2C78-9A2D-704E-834C-04D31EE8C504}"/>
              </a:ext>
            </a:extLst>
          </p:cNvPr>
          <p:cNvSpPr/>
          <p:nvPr/>
        </p:nvSpPr>
        <p:spPr>
          <a:xfrm>
            <a:off x="1113183" y="4002158"/>
            <a:ext cx="459850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Dr. </a:t>
            </a:r>
            <a:r>
              <a:rPr lang="en-US" sz="2400" b="1" dirty="0" err="1"/>
              <a:t>Marieta</a:t>
            </a:r>
            <a:r>
              <a:rPr lang="en-US" sz="2400" b="1" dirty="0"/>
              <a:t> </a:t>
            </a:r>
            <a:r>
              <a:rPr lang="en-US" sz="2400" b="1" dirty="0" err="1"/>
              <a:t>Velikova</a:t>
            </a:r>
            <a:endParaRPr lang="en-US" sz="2400" b="1" dirty="0"/>
          </a:p>
          <a:p>
            <a:pPr algn="ctr"/>
            <a:r>
              <a:rPr lang="en-US" sz="2400" i="1" dirty="0"/>
              <a:t>Belmont University</a:t>
            </a:r>
          </a:p>
          <a:p>
            <a:pPr algn="ctr"/>
            <a:r>
              <a:rPr lang="en-US" sz="2400" i="1" dirty="0">
                <a:solidFill>
                  <a:schemeClr val="tx1"/>
                </a:solidFill>
              </a:rPr>
              <a:t>marieta.velikova@belmont.edu  </a:t>
            </a:r>
          </a:p>
          <a:p>
            <a:pPr algn="ctr"/>
            <a:r>
              <a:rPr lang="en-US" sz="2400" i="1" dirty="0"/>
              <a:t>      </a:t>
            </a:r>
            <a:r>
              <a:rPr lang="en-US" sz="2400" i="0" dirty="0"/>
              <a:t>@</a:t>
            </a:r>
            <a:r>
              <a:rPr lang="en-US" sz="2400" i="0" dirty="0" err="1"/>
              <a:t>BelmontMassey</a:t>
            </a:r>
            <a:r>
              <a:rPr lang="en-US" sz="2400" i="0" dirty="0"/>
              <a:t> </a:t>
            </a:r>
            <a:r>
              <a:rPr lang="en-US" sz="2400" i="1" dirty="0"/>
              <a:t>	</a:t>
            </a:r>
            <a:endParaRPr lang="en-US" sz="24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4ECFAE-C5BE-0742-8D9A-ED8F966736AE}"/>
              </a:ext>
            </a:extLst>
          </p:cNvPr>
          <p:cNvSpPr/>
          <p:nvPr/>
        </p:nvSpPr>
        <p:spPr>
          <a:xfrm>
            <a:off x="5883965" y="4002158"/>
            <a:ext cx="54698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Christopher R. Marsicano</a:t>
            </a:r>
          </a:p>
          <a:p>
            <a:pPr algn="ctr"/>
            <a:r>
              <a:rPr lang="en-US" sz="2400" i="1" dirty="0"/>
              <a:t>Vanderbilt University</a:t>
            </a:r>
          </a:p>
          <a:p>
            <a:pPr algn="ctr"/>
            <a:r>
              <a:rPr lang="en-US" sz="2400" i="1" dirty="0"/>
              <a:t>christopher.marsicano@vanderbilt.edu</a:t>
            </a:r>
          </a:p>
          <a:p>
            <a:pPr algn="ctr"/>
            <a:r>
              <a:rPr lang="en-US" sz="2400" i="1" dirty="0"/>
              <a:t>       </a:t>
            </a:r>
            <a:r>
              <a:rPr lang="en-US" sz="2400" i="0" dirty="0"/>
              <a:t>@ChrisMarsicano </a:t>
            </a:r>
            <a:r>
              <a:rPr lang="en-US" sz="2400" i="1" dirty="0"/>
              <a:t>	</a:t>
            </a:r>
            <a:endParaRPr lang="en-US" sz="24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37989B-C77E-F14C-9245-A80E247CA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210" y="5048454"/>
            <a:ext cx="619539" cy="6195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CCDD88F-E178-3541-B165-46102980C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115" y="5048454"/>
            <a:ext cx="619539" cy="61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68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0A0C-29CD-9949-8B47-D3D33915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- Minimum Wage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EFF5D-EDCA-1D49-A11E-572CB3F2960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927225"/>
            <a:ext cx="10359437" cy="4462272"/>
          </a:xfrm>
        </p:spPr>
        <p:txBody>
          <a:bodyPr numCol="1"/>
          <a:lstStyle/>
          <a:p>
            <a:r>
              <a:rPr lang="en-US" dirty="0">
                <a:solidFill>
                  <a:srgbClr val="000000"/>
                </a:solidFill>
              </a:rPr>
              <a:t>Research on the minimum wage:</a:t>
            </a:r>
          </a:p>
          <a:p>
            <a:endParaRPr lang="en-US" sz="1200" dirty="0">
              <a:solidFill>
                <a:srgbClr val="000000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No shortage of research on labor, employment effects.</a:t>
            </a:r>
            <a:r>
              <a:rPr lang="en-US" baseline="-25000" dirty="0">
                <a:solidFill>
                  <a:srgbClr val="000000"/>
                </a:solidFill>
              </a:rPr>
              <a:t>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(Card &amp; Krueger, 1994;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Neumark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Wascher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2000; Hoffman &amp; Trace, 2009;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Jardim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 et al. 20017; Reich, Allegretto, &amp;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Godoey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2017)</a:t>
            </a:r>
          </a:p>
          <a:p>
            <a:pPr marL="850900" lvl="2" indent="-450850">
              <a:buFont typeface="Arial"/>
              <a:buChar char="•"/>
            </a:pPr>
            <a:endParaRPr lang="en-US" baseline="-25000" dirty="0">
              <a:solidFill>
                <a:schemeClr val="accent6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Growing body of work on minimum wage legislation as poverty alleviation.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Sabia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Burkhauser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2010; Middleton, 1993)</a:t>
            </a:r>
          </a:p>
          <a:p>
            <a:pPr marL="850900" lvl="2" indent="-450850">
              <a:buFont typeface="Arial"/>
              <a:buChar char="•"/>
            </a:pPr>
            <a:endParaRPr lang="en-US" dirty="0">
              <a:solidFill>
                <a:schemeClr val="accent6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Dearth of research on education outcomes.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Mattila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1981; Brown, Gilroy, &amp; Kohen, 1981;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Campolieti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Fang, &amp; Gunderson, 2005; Cunningham, 1981; Pacheco &amp; Cruickshank, 2007, Turner &amp; </a:t>
            </a:r>
            <a:r>
              <a:rPr lang="en-US" baseline="-25000" dirty="0" err="1">
                <a:solidFill>
                  <a:schemeClr val="bg1">
                    <a:lumMod val="50000"/>
                  </a:schemeClr>
                </a:solidFill>
              </a:rPr>
              <a:t>Demiralp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, 2000)</a:t>
            </a:r>
          </a:p>
          <a:p>
            <a:pPr marL="850900" lvl="2" indent="-450850">
              <a:buFont typeface="Arial"/>
              <a:buChar char="•"/>
            </a:pPr>
            <a:endParaRPr lang="en-US" baseline="-25000" dirty="0">
              <a:solidFill>
                <a:schemeClr val="accent6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8076A-0E25-1441-85BC-7FE2CD84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A2E97B-264F-C941-9157-BEC9DF52C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BB565-7A03-9447-987D-560F1FC41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7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0A0C-29CD-9949-8B47-D3D33915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- Recent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EFF5D-EDCA-1D49-A11E-572CB3F2960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927225"/>
            <a:ext cx="10359437" cy="3902075"/>
          </a:xfrm>
        </p:spPr>
        <p:txBody>
          <a:bodyPr numCol="1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Recent Findings on the Minimum Wage in the United States:</a:t>
            </a:r>
          </a:p>
          <a:p>
            <a:endParaRPr lang="en-US" sz="1200" dirty="0">
              <a:solidFill>
                <a:srgbClr val="000000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Minimum wage level, community college enrollment positively related.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(Marsicano &amp; Kramer, 2017)</a:t>
            </a:r>
          </a:p>
          <a:p>
            <a:pPr marL="1308100" lvl="3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OLS regression models show significant relationship between minimum wages &amp; enrollment.</a:t>
            </a:r>
          </a:p>
          <a:p>
            <a:pPr marL="1308100" lvl="3" indent="-4508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2007 minimum wage increase caused enrollment increase in North Carolina.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(Marsicano &amp; Kramer, 2017)</a:t>
            </a:r>
          </a:p>
          <a:p>
            <a:pPr marL="1308100" lvl="3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Difference-in-Differences model show:</a:t>
            </a:r>
          </a:p>
          <a:p>
            <a:pPr marL="1765300" lvl="4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$1.00 increase yields ~20% increase in enrollment, ~35% increase at MSIs</a:t>
            </a:r>
          </a:p>
          <a:p>
            <a:pPr marL="850900" lvl="2" indent="-4508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850900" lvl="2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2016 Seattle Minimum Wage increase 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(Marsicano, Kramer, &amp; Kramer, 2017)</a:t>
            </a:r>
          </a:p>
          <a:p>
            <a:pPr marL="1308100" lvl="3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Difference-in-Differences model and Synthetic Controls show:</a:t>
            </a:r>
          </a:p>
          <a:p>
            <a:pPr marL="1765300" lvl="4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~20% decrease in enrollment, except for at South Seattle College</a:t>
            </a:r>
          </a:p>
          <a:p>
            <a:pPr marL="1765300" lvl="4" indent="-4508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South Seattle College is an AANAPISI</a:t>
            </a:r>
          </a:p>
          <a:p>
            <a:pPr marL="400050" lvl="2" indent="0">
              <a:buNone/>
            </a:pPr>
            <a:endParaRPr lang="en-US" baseline="-25000" dirty="0">
              <a:solidFill>
                <a:schemeClr val="bg1">
                  <a:lumMod val="50000"/>
                </a:schemeClr>
              </a:solidFill>
            </a:endParaRPr>
          </a:p>
          <a:p>
            <a:pPr marL="850900" lvl="2" indent="-4508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AD781-106C-4541-B881-21F11C90DE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149" y="33732"/>
            <a:ext cx="2743200" cy="365125"/>
          </a:xfrm>
        </p:spPr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D1923-7089-A347-9259-4542040F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67FFA-0253-C543-B53F-A206B86AD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57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0A0C-29CD-9949-8B47-D3D33915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EFF5D-EDCA-1D49-A11E-572CB3F2960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927225"/>
            <a:ext cx="10359437" cy="3902075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To our knowledge, little research on relationship between minimum wage legislation and tertiary enrollment in the non-US context.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3200" i="1" dirty="0">
                <a:solidFill>
                  <a:srgbClr val="000000"/>
                </a:solidFill>
              </a:rPr>
              <a:t>What is the relationship between the minimum wage and tertiary attainment across national contexts?</a:t>
            </a:r>
          </a:p>
          <a:p>
            <a:pPr lvl="1"/>
            <a:endParaRPr lang="en-US" i="1" dirty="0">
              <a:solidFill>
                <a:srgbClr val="000000"/>
              </a:solidFill>
            </a:endParaRPr>
          </a:p>
          <a:p>
            <a:pPr marL="400050" lvl="2" indent="0">
              <a:buNone/>
            </a:pPr>
            <a:endParaRPr lang="en-US" baseline="-25000" dirty="0">
              <a:solidFill>
                <a:schemeClr val="bg1">
                  <a:lumMod val="50000"/>
                </a:schemeClr>
              </a:solidFill>
            </a:endParaRPr>
          </a:p>
          <a:p>
            <a:pPr marL="850900" lvl="2" indent="-4508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E62E05-4089-6C43-B84B-91B20B6E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7F3BFF-B591-EB49-B9E5-43FBB8AF2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1FF148-C4C0-9E4C-8774-AD818E8F3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7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Arrow Connector 18"/>
          <p:cNvCxnSpPr/>
          <p:nvPr/>
        </p:nvCxnSpPr>
        <p:spPr>
          <a:xfrm>
            <a:off x="7012532" y="2440592"/>
            <a:ext cx="522318" cy="4898"/>
          </a:xfrm>
          <a:prstGeom prst="straightConnector1">
            <a:avLst/>
          </a:prstGeom>
          <a:ln w="50800">
            <a:solidFill>
              <a:srgbClr val="F598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7012532" y="3320643"/>
            <a:ext cx="522318" cy="4898"/>
          </a:xfrm>
          <a:prstGeom prst="straightConnector1">
            <a:avLst/>
          </a:prstGeom>
          <a:ln w="50800">
            <a:solidFill>
              <a:srgbClr val="449C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H="1" flipV="1">
            <a:off x="6581150" y="3681031"/>
            <a:ext cx="348022" cy="690383"/>
          </a:xfrm>
          <a:prstGeom prst="straightConnector1">
            <a:avLst/>
          </a:prstGeom>
          <a:ln w="50800">
            <a:solidFill>
              <a:srgbClr val="5825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6556174" y="4997674"/>
            <a:ext cx="430455" cy="474074"/>
          </a:xfrm>
          <a:prstGeom prst="straightConnector1">
            <a:avLst/>
          </a:prstGeom>
          <a:ln w="50800">
            <a:solidFill>
              <a:srgbClr val="5825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H="1" flipV="1">
            <a:off x="5758768" y="4989506"/>
            <a:ext cx="440687" cy="551901"/>
          </a:xfrm>
          <a:prstGeom prst="straightConnector1">
            <a:avLst/>
          </a:prstGeom>
          <a:ln w="50800">
            <a:solidFill>
              <a:srgbClr val="5825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7612694" y="2031948"/>
            <a:ext cx="1314689" cy="817649"/>
          </a:xfrm>
          <a:prstGeom prst="rect">
            <a:avLst/>
          </a:prstGeom>
          <a:solidFill>
            <a:srgbClr val="89308F"/>
          </a:solidFill>
          <a:ln>
            <a:solidFill>
              <a:srgbClr val="582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venir Book" charset="0"/>
                <a:ea typeface="Avenir Book" charset="0"/>
                <a:cs typeface="Avenir Book" charset="0"/>
              </a:rPr>
              <a:t>ENROLL</a:t>
            </a:r>
            <a:endParaRPr lang="en-US" sz="20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17648" y="2961912"/>
            <a:ext cx="1309735" cy="766480"/>
          </a:xfrm>
          <a:prstGeom prst="rect">
            <a:avLst/>
          </a:prstGeom>
          <a:solidFill>
            <a:srgbClr val="89308F"/>
          </a:solidFill>
          <a:ln>
            <a:solidFill>
              <a:srgbClr val="582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venir Book" charset="0"/>
                <a:ea typeface="Avenir Book" charset="0"/>
                <a:cs typeface="Avenir Book" charset="0"/>
              </a:rPr>
              <a:t>DO NOT ENROLL</a:t>
            </a:r>
            <a:endParaRPr lang="en-US" sz="20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611990" y="2276112"/>
            <a:ext cx="1447800" cy="1257300"/>
          </a:xfrm>
          <a:prstGeom prst="roundRect">
            <a:avLst/>
          </a:prstGeom>
          <a:solidFill>
            <a:srgbClr val="89308F"/>
          </a:solidFill>
          <a:ln>
            <a:solidFill>
              <a:srgbClr val="582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400">
                <a:latin typeface="Avenir Book" charset="0"/>
                <a:ea typeface="Avenir Book" charset="0"/>
                <a:cs typeface="Avenir Book" charset="0"/>
              </a:rPr>
              <a:t>Decision to Improve</a:t>
            </a:r>
            <a:endParaRPr lang="en-US" sz="1200">
              <a:latin typeface="Avenir Book" charset="0"/>
              <a:ea typeface="Avenir Book" charset="0"/>
              <a:cs typeface="Avenir Book" charset="0"/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400">
                <a:latin typeface="Avenir Book" charset="0"/>
                <a:ea typeface="Avenir Book" charset="0"/>
                <a:cs typeface="Avenir Book" charset="0"/>
              </a:rPr>
              <a:t>Human Capital</a:t>
            </a:r>
            <a:endParaRPr lang="en-US" sz="120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9092889" y="3330587"/>
            <a:ext cx="646575" cy="0"/>
          </a:xfrm>
          <a:prstGeom prst="straightConnector1">
            <a:avLst/>
          </a:prstGeom>
          <a:ln w="50800">
            <a:solidFill>
              <a:srgbClr val="449C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/>
          <p:nvPr/>
        </p:nvCxnSpPr>
        <p:spPr>
          <a:xfrm rot="10800000">
            <a:off x="3413038" y="1603277"/>
            <a:ext cx="6317614" cy="1725488"/>
          </a:xfrm>
          <a:prstGeom prst="bentConnector3">
            <a:avLst>
              <a:gd name="adj1" fmla="val -2082"/>
            </a:avLst>
          </a:prstGeom>
          <a:ln w="50800">
            <a:solidFill>
              <a:srgbClr val="449C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9071610" y="2446020"/>
            <a:ext cx="455930" cy="0"/>
          </a:xfrm>
          <a:prstGeom prst="straightConnector1">
            <a:avLst/>
          </a:prstGeom>
          <a:ln w="50800">
            <a:solidFill>
              <a:srgbClr val="F598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0800000">
            <a:off x="3616149" y="1803401"/>
            <a:ext cx="5911395" cy="642625"/>
          </a:xfrm>
          <a:prstGeom prst="bentConnector3">
            <a:avLst>
              <a:gd name="adj1" fmla="val -82"/>
            </a:avLst>
          </a:prstGeom>
          <a:ln w="50800">
            <a:solidFill>
              <a:srgbClr val="F598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2"/>
          <p:cNvSpPr>
            <a:spLocks noChangeArrowheads="1"/>
          </p:cNvSpPr>
          <p:nvPr/>
        </p:nvSpPr>
        <p:spPr bwMode="auto">
          <a:xfrm>
            <a:off x="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9" name="Rectangle 30"/>
          <p:cNvSpPr>
            <a:spLocks noChangeArrowheads="1"/>
          </p:cNvSpPr>
          <p:nvPr/>
        </p:nvSpPr>
        <p:spPr bwMode="auto">
          <a:xfrm>
            <a:off x="1575627" y="54399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629401" y="3801478"/>
            <a:ext cx="1140091" cy="1118886"/>
          </a:xfrm>
          <a:prstGeom prst="ellipse">
            <a:avLst/>
          </a:prstGeom>
          <a:solidFill>
            <a:srgbClr val="89308F"/>
          </a:solidFill>
          <a:ln>
            <a:solidFill>
              <a:srgbClr val="58257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latin typeface="Avenir Book" charset="0"/>
                <a:ea typeface="Avenir Book" charset="0"/>
                <a:cs typeface="Avenir Book" charset="0"/>
              </a:rPr>
              <a:t>Financial 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Liquidity</a:t>
            </a:r>
          </a:p>
        </p:txBody>
      </p:sp>
      <p:sp>
        <p:nvSpPr>
          <p:cNvPr id="61" name="Hexagon 60"/>
          <p:cNvSpPr/>
          <p:nvPr/>
        </p:nvSpPr>
        <p:spPr>
          <a:xfrm>
            <a:off x="5756253" y="5081533"/>
            <a:ext cx="1227861" cy="1063528"/>
          </a:xfrm>
          <a:prstGeom prst="hexagon">
            <a:avLst/>
          </a:prstGeom>
          <a:solidFill>
            <a:srgbClr val="89308F"/>
          </a:solidFill>
          <a:ln>
            <a:solidFill>
              <a:srgbClr val="582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 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Minimum Wage Increase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 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3874849" y="2533242"/>
            <a:ext cx="1091095" cy="368695"/>
          </a:xfrm>
          <a:prstGeom prst="straightConnector1">
            <a:avLst/>
          </a:prstGeom>
          <a:ln w="50800">
            <a:solidFill>
              <a:srgbClr val="58257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5758767" y="3681030"/>
            <a:ext cx="389796" cy="704820"/>
          </a:xfrm>
          <a:prstGeom prst="straightConnector1">
            <a:avLst/>
          </a:prstGeom>
          <a:ln w="50800">
            <a:solidFill>
              <a:srgbClr val="5825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6135091" y="4519077"/>
            <a:ext cx="470184" cy="7039"/>
          </a:xfrm>
          <a:prstGeom prst="straightConnector1">
            <a:avLst/>
          </a:prstGeom>
          <a:ln w="50800">
            <a:solidFill>
              <a:srgbClr val="58257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4952362" y="2902313"/>
            <a:ext cx="522318" cy="4898"/>
          </a:xfrm>
          <a:prstGeom prst="straightConnector1">
            <a:avLst/>
          </a:prstGeom>
          <a:ln w="50800">
            <a:solidFill>
              <a:srgbClr val="5825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Oval 91"/>
          <p:cNvSpPr/>
          <p:nvPr/>
        </p:nvSpPr>
        <p:spPr>
          <a:xfrm>
            <a:off x="4960223" y="3797533"/>
            <a:ext cx="1140091" cy="1118886"/>
          </a:xfrm>
          <a:prstGeom prst="ellipse">
            <a:avLst/>
          </a:prstGeom>
          <a:solidFill>
            <a:srgbClr val="89308F"/>
          </a:solidFill>
          <a:ln>
            <a:solidFill>
              <a:srgbClr val="58257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Job Status</a:t>
            </a:r>
          </a:p>
        </p:txBody>
      </p:sp>
      <p:sp>
        <p:nvSpPr>
          <p:cNvPr id="12" name="Diamond 11"/>
          <p:cNvSpPr/>
          <p:nvPr/>
        </p:nvSpPr>
        <p:spPr>
          <a:xfrm>
            <a:off x="2411411" y="1590312"/>
            <a:ext cx="1976755" cy="1371600"/>
          </a:xfrm>
          <a:prstGeom prst="diamond">
            <a:avLst/>
          </a:prstGeom>
          <a:solidFill>
            <a:srgbClr val="89308F"/>
          </a:solidFill>
          <a:ln>
            <a:solidFill>
              <a:srgbClr val="5825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latin typeface="Avenir Book" charset="0"/>
                <a:ea typeface="Avenir Book" charset="0"/>
                <a:cs typeface="Avenir Book" charset="0"/>
              </a:rPr>
              <a:t>Potential Students</a:t>
            </a:r>
            <a:endParaRPr lang="en-US" sz="12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1" name="Date Placeholder 6">
            <a:extLst>
              <a:ext uri="{FF2B5EF4-FFF2-40B4-BE49-F238E27FC236}">
                <a16:creationId xmlns:a16="http://schemas.microsoft.com/office/drawing/2014/main" id="{83B5E846-2DA5-FB40-84A1-85D9A49CAF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149" y="33732"/>
            <a:ext cx="2743200" cy="365125"/>
          </a:xfrm>
        </p:spPr>
        <p:txBody>
          <a:bodyPr/>
          <a:lstStyle/>
          <a:p>
            <a:r>
              <a:rPr lang="en-US" dirty="0"/>
              <a:t>Tuesday, March 27, 2018</a:t>
            </a:r>
          </a:p>
        </p:txBody>
      </p:sp>
      <p:sp>
        <p:nvSpPr>
          <p:cNvPr id="32" name="Footer Placeholder 7">
            <a:extLst>
              <a:ext uri="{FF2B5EF4-FFF2-40B4-BE49-F238E27FC236}">
                <a16:creationId xmlns:a16="http://schemas.microsoft.com/office/drawing/2014/main" id="{4B99447E-8666-B64F-A3DF-C0823231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1506" y="33731"/>
            <a:ext cx="6599939" cy="365125"/>
          </a:xfrm>
        </p:spPr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33" name="Slide Number Placeholder 8">
            <a:extLst>
              <a:ext uri="{FF2B5EF4-FFF2-40B4-BE49-F238E27FC236}">
                <a16:creationId xmlns:a16="http://schemas.microsoft.com/office/drawing/2014/main" id="{FEA30AD1-0171-A642-9BDF-9466C893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466" y="33730"/>
            <a:ext cx="1064334" cy="365125"/>
          </a:xfrm>
        </p:spPr>
        <p:txBody>
          <a:bodyPr/>
          <a:lstStyle/>
          <a:p>
            <a:fld id="{78BFE594-31C3-5441-8F04-C3D08DF72E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1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3" grpId="0" animBg="1"/>
      <p:bldP spid="60" grpId="0" animBg="1"/>
      <p:bldP spid="61" grpId="0" animBg="1"/>
      <p:bldP spid="92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E641-DCC0-AD41-A807-8B6BA52E738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825625"/>
            <a:ext cx="10453688" cy="3749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</a:t>
            </a:r>
          </a:p>
          <a:p>
            <a:pPr lvl="1"/>
            <a:r>
              <a:rPr lang="en-US" dirty="0"/>
              <a:t>Country level data from OECD, World Bank</a:t>
            </a:r>
          </a:p>
          <a:p>
            <a:pPr lvl="1"/>
            <a:r>
              <a:rPr lang="en-US" dirty="0"/>
              <a:t>2001 - 2016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Methods</a:t>
            </a:r>
          </a:p>
          <a:p>
            <a:pPr lvl="1"/>
            <a:r>
              <a:rPr lang="en-US" dirty="0"/>
              <a:t>Descriptive Analysis</a:t>
            </a:r>
          </a:p>
          <a:p>
            <a:pPr lvl="1"/>
            <a:r>
              <a:rPr lang="en-US" dirty="0"/>
              <a:t>OLS Regression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9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CE641-DCC0-AD41-A807-8B6BA52E738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0112" y="1342103"/>
            <a:ext cx="10453688" cy="42332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Model:</a:t>
            </a:r>
          </a:p>
          <a:p>
            <a:pPr marL="0" indent="0" algn="ctr">
              <a:buNone/>
            </a:pPr>
            <a:r>
              <a:rPr lang="en-US" dirty="0" err="1"/>
              <a:t>Y</a:t>
            </a:r>
            <a:r>
              <a:rPr lang="en-US" baseline="-25000" dirty="0" err="1"/>
              <a:t>it</a:t>
            </a:r>
            <a:r>
              <a:rPr lang="en-US" dirty="0"/>
              <a:t>=   </a:t>
            </a:r>
            <a:r>
              <a:rPr lang="en-US" i="1" dirty="0"/>
              <a:t>α + </a:t>
            </a:r>
            <a:r>
              <a:rPr lang="en-US" dirty="0"/>
              <a:t>β</a:t>
            </a:r>
            <a:r>
              <a:rPr lang="en-US" baseline="-25000" dirty="0"/>
              <a:t>it</a:t>
            </a:r>
            <a:r>
              <a:rPr lang="en-US" dirty="0"/>
              <a:t> </a:t>
            </a:r>
            <a:r>
              <a:rPr lang="en-US" i="1" dirty="0"/>
              <a:t>+ </a:t>
            </a:r>
            <a:r>
              <a:rPr lang="en-US" b="1" i="1" dirty="0" err="1"/>
              <a:t>X</a:t>
            </a:r>
            <a:r>
              <a:rPr lang="en-US" baseline="-25000" dirty="0" err="1"/>
              <a:t>it</a:t>
            </a:r>
            <a:r>
              <a:rPr lang="en-US" i="1" dirty="0"/>
              <a:t> + </a:t>
            </a:r>
            <a:r>
              <a:rPr lang="en-US" b="1" dirty="0" err="1"/>
              <a:t>δ</a:t>
            </a:r>
            <a:r>
              <a:rPr lang="en-US" baseline="-25000" dirty="0" err="1"/>
              <a:t>it</a:t>
            </a:r>
            <a:r>
              <a:rPr lang="en-US" baseline="-25000" dirty="0"/>
              <a:t> </a:t>
            </a:r>
            <a:r>
              <a:rPr lang="en-US" dirty="0"/>
              <a:t>+ </a:t>
            </a:r>
            <a:r>
              <a:rPr lang="el-GR" dirty="0"/>
              <a:t>ρ</a:t>
            </a:r>
            <a:r>
              <a:rPr lang="en-US" baseline="-25000" dirty="0"/>
              <a:t>t</a:t>
            </a:r>
            <a:r>
              <a:rPr lang="el-GR" dirty="0"/>
              <a:t> </a:t>
            </a:r>
            <a:r>
              <a:rPr lang="en-US" dirty="0"/>
              <a:t>+</a:t>
            </a:r>
            <a:r>
              <a:rPr lang="en-US" i="1" dirty="0"/>
              <a:t> </a:t>
            </a:r>
            <a:r>
              <a:rPr lang="en-US" dirty="0" err="1"/>
              <a:t>ε</a:t>
            </a:r>
            <a:r>
              <a:rPr lang="en-US" baseline="-25000" dirty="0" err="1"/>
              <a:t>it</a:t>
            </a:r>
            <a:endParaRPr lang="en-US" baseline="-25000" dirty="0"/>
          </a:p>
          <a:p>
            <a:pPr marL="0" indent="0" algn="ctr">
              <a:buNone/>
            </a:pPr>
            <a:r>
              <a:rPr lang="en-US" baseline="-25000" dirty="0"/>
              <a:t>where,</a:t>
            </a:r>
          </a:p>
          <a:p>
            <a:pPr marL="0" indent="0" algn="ctr">
              <a:buNone/>
            </a:pPr>
            <a:endParaRPr lang="en-US" baseline="-25000" dirty="0"/>
          </a:p>
          <a:p>
            <a:r>
              <a:rPr lang="en-US" sz="2400" dirty="0"/>
              <a:t>Y is the tertiary enrollment (% gross) for country </a:t>
            </a:r>
            <a:r>
              <a:rPr lang="en-US" sz="2400" dirty="0" err="1"/>
              <a:t>i</a:t>
            </a:r>
            <a:r>
              <a:rPr lang="en-US" sz="2400" dirty="0"/>
              <a:t>, in year t</a:t>
            </a:r>
          </a:p>
          <a:p>
            <a:r>
              <a:rPr lang="en-US" sz="2400" dirty="0"/>
              <a:t>β is the variable of interest – log(minimum wage)</a:t>
            </a:r>
          </a:p>
          <a:p>
            <a:r>
              <a:rPr lang="en-US" sz="2400" b="1" i="1" dirty="0"/>
              <a:t>X</a:t>
            </a:r>
            <a:r>
              <a:rPr lang="en-US" sz="2400" dirty="0"/>
              <a:t> is a vector of national-level economic variables </a:t>
            </a:r>
          </a:p>
          <a:p>
            <a:r>
              <a:rPr lang="en-US" sz="2400" b="1" dirty="0" err="1"/>
              <a:t>δ</a:t>
            </a:r>
            <a:r>
              <a:rPr lang="en-US" sz="2400" dirty="0"/>
              <a:t> is a vector of national-level education variables</a:t>
            </a:r>
          </a:p>
          <a:p>
            <a:r>
              <a:rPr lang="el-GR" sz="2400" dirty="0"/>
              <a:t>ρ</a:t>
            </a:r>
            <a:r>
              <a:rPr lang="en-US" sz="2400" dirty="0"/>
              <a:t> is a year fixed effect</a:t>
            </a:r>
          </a:p>
          <a:p>
            <a:r>
              <a:rPr lang="en-US" sz="2400" i="1" dirty="0"/>
              <a:t>α </a:t>
            </a:r>
            <a:r>
              <a:rPr lang="en-US" sz="2400" dirty="0"/>
              <a:t>is the constant, and </a:t>
            </a:r>
            <a:r>
              <a:rPr lang="en-US" sz="2400" dirty="0" err="1"/>
              <a:t>ε</a:t>
            </a:r>
            <a:r>
              <a:rPr lang="en-US" sz="2400" dirty="0"/>
              <a:t> is the error term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22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CB435D-C15B-5343-A879-283EFFB17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532" y="875113"/>
            <a:ext cx="6622845" cy="48062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CFCAD8-5059-DA48-9AF9-BCCFF661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7E30F-C90D-A040-873B-9A3DB9F0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March 27, 2018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46392-6D19-A544-8375-C63D9D57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Minimum Wage and Tertiary Attainment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4B85D-1D69-EF4D-A639-9EA6A9CC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FE594-31C3-5441-8F04-C3D08DF72E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12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2523</TotalTime>
  <Words>830</Words>
  <Application>Microsoft Macintosh PowerPoint</Application>
  <PresentationFormat>Widescreen</PresentationFormat>
  <Paragraphs>167</Paragraphs>
  <Slides>20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Book</vt:lpstr>
      <vt:lpstr>Calibri</vt:lpstr>
      <vt:lpstr>Office Theme</vt:lpstr>
      <vt:lpstr>Microsoft Word Document</vt:lpstr>
      <vt:lpstr>Minimum Wage Legislation and  Tertiary Education Attainment</vt:lpstr>
      <vt:lpstr>Outline for Talk</vt:lpstr>
      <vt:lpstr>Background - Minimum Wage Studies</vt:lpstr>
      <vt:lpstr>Background - Recent Work</vt:lpstr>
      <vt:lpstr>Research Question</vt:lpstr>
      <vt:lpstr>Theory of Action</vt:lpstr>
      <vt:lpstr>Data and Methods</vt:lpstr>
      <vt:lpstr>Data and Methods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Discussion and Conclusion</vt:lpstr>
      <vt:lpstr>Discussion and Conclusion</vt:lpstr>
      <vt:lpstr>Questions or Comments?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Marsicano</dc:creator>
  <cp:lastModifiedBy>Christopher Marsicano</cp:lastModifiedBy>
  <cp:revision>26</cp:revision>
  <cp:lastPrinted>2018-03-27T05:07:07Z</cp:lastPrinted>
  <dcterms:created xsi:type="dcterms:W3CDTF">2018-03-19T18:29:24Z</dcterms:created>
  <dcterms:modified xsi:type="dcterms:W3CDTF">2018-03-27T05:08:28Z</dcterms:modified>
</cp:coreProperties>
</file>

<file path=docProps/thumbnail.jpeg>
</file>